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bookmarkIdSeed="2">
  <p:sldMasterIdLst>
    <p:sldMasterId id="2147483648" r:id="rId1"/>
  </p:sldMasterIdLst>
  <p:notesMasterIdLst>
    <p:notesMasterId r:id="rId8"/>
  </p:notesMasterIdLst>
  <p:sldIdLst>
    <p:sldId id="256" r:id="rId2"/>
    <p:sldId id="259" r:id="rId3"/>
    <p:sldId id="263" r:id="rId4"/>
    <p:sldId id="264" r:id="rId5"/>
    <p:sldId id="266" r:id="rId6"/>
    <p:sldId id="262" r:id="rId7"/>
  </p:sldIdLst>
  <p:sldSz cx="12192000" cy="6858000"/>
  <p:notesSz cx="6858000" cy="9144000"/>
  <p:defaultTextStyle>
    <a:defPPr lvl="0">
      <a:defRPr lang="es-CO"/>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3.pn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60CB96-A603-FF42-AE46-F5F75F80A67B}" type="datetimeFigureOut">
              <a:rPr lang="es-CO" smtClean="0"/>
              <a:t>22/06/2024</a:t>
            </a:fld>
            <a:endParaRPr lang="es-CO"/>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06C58E-460D-4A4B-B0C2-1191B9D14FCB}" type="slidenum">
              <a:rPr lang="es-CO" smtClean="0"/>
              <a:t>‹Nº›</a:t>
            </a:fld>
            <a:endParaRPr lang="es-CO"/>
          </a:p>
        </p:txBody>
      </p:sp>
    </p:spTree>
    <p:extLst>
      <p:ext uri="{BB962C8B-B14F-4D97-AF65-F5344CB8AC3E}">
        <p14:creationId xmlns:p14="http://schemas.microsoft.com/office/powerpoint/2010/main" val="10213026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O"/>
          </a:p>
        </p:txBody>
      </p:sp>
      <p:sp>
        <p:nvSpPr>
          <p:cNvPr id="4" name="Marcador de número de diapositiva 3"/>
          <p:cNvSpPr>
            <a:spLocks noGrp="1"/>
          </p:cNvSpPr>
          <p:nvPr>
            <p:ph type="sldNum" sz="quarter" idx="5"/>
          </p:nvPr>
        </p:nvSpPr>
        <p:spPr/>
        <p:txBody>
          <a:bodyPr/>
          <a:lstStyle/>
          <a:p>
            <a:fld id="{6906C58E-460D-4A4B-B0C2-1191B9D14FCB}" type="slidenum">
              <a:rPr lang="es-CO" smtClean="0"/>
              <a:t>1</a:t>
            </a:fld>
            <a:endParaRPr lang="es-CO"/>
          </a:p>
        </p:txBody>
      </p:sp>
    </p:spTree>
    <p:extLst>
      <p:ext uri="{BB962C8B-B14F-4D97-AF65-F5344CB8AC3E}">
        <p14:creationId xmlns:p14="http://schemas.microsoft.com/office/powerpoint/2010/main" val="11789272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95260C-E8AD-B240-9481-5B2FE14A606C}"/>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A8F4960B-AC04-294C-9B8A-B10830EF5F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9F720DD-BA8F-C443-A59E-F0EEAF843AB1}"/>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5" name="Marcador de pie de página 4">
            <a:extLst>
              <a:ext uri="{FF2B5EF4-FFF2-40B4-BE49-F238E27FC236}">
                <a16:creationId xmlns:a16="http://schemas.microsoft.com/office/drawing/2014/main" id="{F9A1676A-B50F-4048-B9A0-67475225D0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0B408DD-191C-9940-B5DC-9B04378C876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379450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C07BF5-7EFA-9943-8CEE-7006AC893CB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BEFF53FB-B16B-7444-99CF-B7533C11E26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0C9133D3-834D-0942-99DE-29F15E8DC436}"/>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5" name="Marcador de pie de página 4">
            <a:extLst>
              <a:ext uri="{FF2B5EF4-FFF2-40B4-BE49-F238E27FC236}">
                <a16:creationId xmlns:a16="http://schemas.microsoft.com/office/drawing/2014/main" id="{5A5A02E1-CB07-7943-ACA2-6FF8387D32DF}"/>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12BC7A9-2B5F-1841-91C8-9460E3E551A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711478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C11DF48-6A7C-3349-8650-2AA87E5D5E6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95D61C96-3D9F-F745-A812-5EC81CEB48F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3F61D3C-242D-F544-9883-3EEF515CE808}"/>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5" name="Marcador de pie de página 4">
            <a:extLst>
              <a:ext uri="{FF2B5EF4-FFF2-40B4-BE49-F238E27FC236}">
                <a16:creationId xmlns:a16="http://schemas.microsoft.com/office/drawing/2014/main" id="{CCAB2518-6961-A143-A5EE-C5606EBA486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586FEAD3-1533-7A45-8011-C0C84A1DCD46}"/>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3816216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Encabezado de sección">
    <p:spTree>
      <p:nvGrpSpPr>
        <p:cNvPr id="1" name=""/>
        <p:cNvGrpSpPr/>
        <p:nvPr/>
      </p:nvGrpSpPr>
      <p:grpSpPr>
        <a:xfrm>
          <a:off x="0" y="0"/>
          <a:ext cx="0" cy="0"/>
          <a:chOff x="0" y="0"/>
          <a:chExt cx="0" cy="0"/>
        </a:xfrm>
      </p:grpSpPr>
      <p:pic>
        <p:nvPicPr>
          <p:cNvPr id="6" name="Imagen 5" descr="Patrón de fondo&#10;&#10;Descripción generada automáticamente">
            <a:extLst>
              <a:ext uri="{FF2B5EF4-FFF2-40B4-BE49-F238E27FC236}">
                <a16:creationId xmlns:a16="http://schemas.microsoft.com/office/drawing/2014/main" id="{EDE1298D-A4F7-F1E4-F1B3-3D2F5117E046}"/>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4" name="Imagen 3">
            <a:extLst>
              <a:ext uri="{FF2B5EF4-FFF2-40B4-BE49-F238E27FC236}">
                <a16:creationId xmlns:a16="http://schemas.microsoft.com/office/drawing/2014/main" id="{69B39820-C822-5D71-439D-76D8E95C16E9}"/>
              </a:ext>
            </a:extLst>
          </p:cNvPr>
          <p:cNvPicPr>
            <a:picLocks noChangeAspect="1"/>
          </p:cNvPicPr>
          <p:nvPr userDrawn="1"/>
        </p:nvPicPr>
        <p:blipFill>
          <a:blip r:embed="rId3"/>
          <a:stretch>
            <a:fillRect/>
          </a:stretch>
        </p:blipFill>
        <p:spPr>
          <a:xfrm>
            <a:off x="11054859" y="303050"/>
            <a:ext cx="855785" cy="833982"/>
          </a:xfrm>
          <a:prstGeom prst="rect">
            <a:avLst/>
          </a:prstGeom>
        </p:spPr>
      </p:pic>
    </p:spTree>
    <p:extLst>
      <p:ext uri="{BB962C8B-B14F-4D97-AF65-F5344CB8AC3E}">
        <p14:creationId xmlns:p14="http://schemas.microsoft.com/office/powerpoint/2010/main" val="33703603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seño personaliza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E09D5-8681-04F4-0AD1-7206C3FF51F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8EB62C8D-42BE-8DF8-DDA7-6DDCB2389C42}"/>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4" name="Marcador de pie de página 3">
            <a:extLst>
              <a:ext uri="{FF2B5EF4-FFF2-40B4-BE49-F238E27FC236}">
                <a16:creationId xmlns:a16="http://schemas.microsoft.com/office/drawing/2014/main" id="{19F9D5C3-AD35-C818-D069-AB2D8EBBEEF8}"/>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E106A169-E84D-2DE1-E7CC-7058F9C00ADE}"/>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1456598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Diapositiva de título">
    <p:spTree>
      <p:nvGrpSpPr>
        <p:cNvPr id="1" name=""/>
        <p:cNvGrpSpPr/>
        <p:nvPr/>
      </p:nvGrpSpPr>
      <p:grpSpPr>
        <a:xfrm>
          <a:off x="0" y="0"/>
          <a:ext cx="0" cy="0"/>
          <a:chOff x="0" y="0"/>
          <a:chExt cx="0" cy="0"/>
        </a:xfrm>
      </p:grpSpPr>
      <p:pic>
        <p:nvPicPr>
          <p:cNvPr id="3" name="Imagen 2" descr="Interfaz de usuario gráfica, Texto, Aplicación&#10;&#10;Descripción generada automáticamente">
            <a:extLst>
              <a:ext uri="{FF2B5EF4-FFF2-40B4-BE49-F238E27FC236}">
                <a16:creationId xmlns:a16="http://schemas.microsoft.com/office/drawing/2014/main" id="{7DFF890D-F3AC-9928-32A3-F179DB21A0E8}"/>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84946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817F6C-CDBB-234C-B00B-255C60E54836}"/>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29743F10-0075-0F47-A0C2-0071CB2B3840}"/>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3AB4C6E2-1F45-C54F-A384-6BA60BB5E5E7}"/>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5" name="Marcador de pie de página 4">
            <a:extLst>
              <a:ext uri="{FF2B5EF4-FFF2-40B4-BE49-F238E27FC236}">
                <a16:creationId xmlns:a16="http://schemas.microsoft.com/office/drawing/2014/main" id="{EF44B0E8-9C87-6C41-96F5-6419B5000575}"/>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DD08979-815A-D443-B424-FB031F975D72}"/>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642203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4B3E04-413C-394A-94BD-6FD1D56E17F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D2E8DEAC-948A-0F4A-9098-1EA5A30BE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BF0E9B39-9659-7747-851C-17A0C73C8B12}"/>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5" name="Marcador de pie de página 4">
            <a:extLst>
              <a:ext uri="{FF2B5EF4-FFF2-40B4-BE49-F238E27FC236}">
                <a16:creationId xmlns:a16="http://schemas.microsoft.com/office/drawing/2014/main" id="{5990AE33-28EE-274E-8E15-02A1474831B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EA1D99B-0619-1847-8509-03589920E86F}"/>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130376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119BB-39AA-4B48-BB60-3EE344FF24B4}"/>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8E8365F-8201-9D4B-85A4-E53E8819A86D}"/>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C674364B-4945-0A4D-A279-35519E3F46D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868BFB1-0C38-A141-AB7B-22CD10FF3F3D}"/>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6" name="Marcador de pie de página 5">
            <a:extLst>
              <a:ext uri="{FF2B5EF4-FFF2-40B4-BE49-F238E27FC236}">
                <a16:creationId xmlns:a16="http://schemas.microsoft.com/office/drawing/2014/main" id="{9FF6516E-C104-3E4A-BC0F-DC137BD98C42}"/>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F2C08597-16B2-3B42-B59A-8815DD747357}"/>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42547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44272C-3F8B-AF4A-82BE-E5BE9107D7B0}"/>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44B8DA00-E62A-A54E-BC50-AEBAAF25160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36E9F7D8-1A62-544F-A4E2-23A591854BA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21895FC1-5F27-B640-81B9-33366BECB5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400D0329-F1AE-FE44-A7B4-B16B429A0C9A}"/>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A80CE19-B065-6E4F-A207-999BBF94CA15}"/>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8" name="Marcador de pie de página 7">
            <a:extLst>
              <a:ext uri="{FF2B5EF4-FFF2-40B4-BE49-F238E27FC236}">
                <a16:creationId xmlns:a16="http://schemas.microsoft.com/office/drawing/2014/main" id="{299C46BF-4920-E443-B109-668969C5EB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C417FDA-D0D0-AD4C-9F49-6FFEC4BC64C3}"/>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16954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C92FB5-1F0C-DE4B-8A05-DE0792814E4F}"/>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5AF7F14C-AA7D-3049-A400-4AC6EED53745}"/>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4" name="Marcador de pie de página 3">
            <a:extLst>
              <a:ext uri="{FF2B5EF4-FFF2-40B4-BE49-F238E27FC236}">
                <a16:creationId xmlns:a16="http://schemas.microsoft.com/office/drawing/2014/main" id="{E746EF7E-3912-BF43-BEB6-49819D4EEF21}"/>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9BD767C9-209C-E54C-90E7-5176E4464B89}"/>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822851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7E92712-14E7-954C-8C23-33CD3DBD715B}"/>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3" name="Marcador de pie de página 2">
            <a:extLst>
              <a:ext uri="{FF2B5EF4-FFF2-40B4-BE49-F238E27FC236}">
                <a16:creationId xmlns:a16="http://schemas.microsoft.com/office/drawing/2014/main" id="{FD7BCE5F-F417-1247-9F26-F4B713468517}"/>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20B4FC7D-A6BA-0840-87AD-C71B1896B98D}"/>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2541620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F2BE35-F0B5-DA4A-BE9E-AACFF26FF183}"/>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E62C38B-5384-914E-829A-352266F70B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A79E434B-6E01-8148-AB00-051DDD4020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E3E8B8D-7A8A-794B-83A8-6920142BBBD1}"/>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6" name="Marcador de pie de página 5">
            <a:extLst>
              <a:ext uri="{FF2B5EF4-FFF2-40B4-BE49-F238E27FC236}">
                <a16:creationId xmlns:a16="http://schemas.microsoft.com/office/drawing/2014/main" id="{582F34C9-1A26-0B41-8AE3-21E599CC561A}"/>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782100B2-B969-0340-BEE2-F5FE05353DFA}"/>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369714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ADFDE3-8BDA-6F45-A442-3C2913AE526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C08B3433-597C-7E43-A088-A50E443431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A20DB791-C948-D149-A74A-0C0DFCA0B4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1145138C-C370-6E42-902A-0DD2F4F614AE}"/>
              </a:ext>
            </a:extLst>
          </p:cNvPr>
          <p:cNvSpPr>
            <a:spLocks noGrp="1"/>
          </p:cNvSpPr>
          <p:nvPr>
            <p:ph type="dt" sz="half" idx="10"/>
          </p:nvPr>
        </p:nvSpPr>
        <p:spPr/>
        <p:txBody>
          <a:bodyPr/>
          <a:lstStyle/>
          <a:p>
            <a:fld id="{BD986248-06F7-A441-A47A-264EBD310E11}" type="datetimeFigureOut">
              <a:rPr lang="es-CO" smtClean="0"/>
              <a:t>22/06/2024</a:t>
            </a:fld>
            <a:endParaRPr lang="es-CO"/>
          </a:p>
        </p:txBody>
      </p:sp>
      <p:sp>
        <p:nvSpPr>
          <p:cNvPr id="6" name="Marcador de pie de página 5">
            <a:extLst>
              <a:ext uri="{FF2B5EF4-FFF2-40B4-BE49-F238E27FC236}">
                <a16:creationId xmlns:a16="http://schemas.microsoft.com/office/drawing/2014/main" id="{9A61561C-CA9F-0943-8A3E-60233368C60D}"/>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7B72CA4-FB9F-FB4B-8159-119C3846C3CB}"/>
              </a:ext>
            </a:extLst>
          </p:cNvPr>
          <p:cNvSpPr>
            <a:spLocks noGrp="1"/>
          </p:cNvSpPr>
          <p:nvPr>
            <p:ph type="sldNum" sz="quarter" idx="12"/>
          </p:nvPr>
        </p:nvSpPr>
        <p:spPr/>
        <p:txBody>
          <a:bodyPr/>
          <a:lstStyle/>
          <a:p>
            <a:fld id="{63E15DF6-230E-2E43-B847-68755106EC6D}" type="slidenum">
              <a:rPr lang="es-CO" smtClean="0"/>
              <a:t>‹Nº›</a:t>
            </a:fld>
            <a:endParaRPr lang="es-CO"/>
          </a:p>
        </p:txBody>
      </p:sp>
    </p:spTree>
    <p:extLst>
      <p:ext uri="{BB962C8B-B14F-4D97-AF65-F5344CB8AC3E}">
        <p14:creationId xmlns:p14="http://schemas.microsoft.com/office/powerpoint/2010/main" val="1069502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EFFBE1-33C9-1D48-A916-7535B68EC6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F778E02A-26CF-6C46-A280-67C4AA0551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6CE7CDF9-2DDE-C04D-A9B9-78F138A1C3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986248-06F7-A441-A47A-264EBD310E11}" type="datetimeFigureOut">
              <a:rPr lang="es-CO" smtClean="0"/>
              <a:t>22/06/2024</a:t>
            </a:fld>
            <a:endParaRPr lang="es-CO"/>
          </a:p>
        </p:txBody>
      </p:sp>
      <p:sp>
        <p:nvSpPr>
          <p:cNvPr id="5" name="Marcador de pie de página 4">
            <a:extLst>
              <a:ext uri="{FF2B5EF4-FFF2-40B4-BE49-F238E27FC236}">
                <a16:creationId xmlns:a16="http://schemas.microsoft.com/office/drawing/2014/main" id="{767570B4-267C-034E-B58B-04C03C9E55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5041693D-7DB1-1144-97E3-85753EC9A0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15DF6-230E-2E43-B847-68755106EC6D}" type="slidenum">
              <a:rPr lang="es-CO" smtClean="0"/>
              <a:t>‹Nº›</a:t>
            </a:fld>
            <a:endParaRPr lang="es-CO"/>
          </a:p>
        </p:txBody>
      </p:sp>
    </p:spTree>
    <p:extLst>
      <p:ext uri="{BB962C8B-B14F-4D97-AF65-F5344CB8AC3E}">
        <p14:creationId xmlns:p14="http://schemas.microsoft.com/office/powerpoint/2010/main" val="30626094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3" r:id="rId12"/>
    <p:sldLayoutId id="2147483675" r:id="rId13"/>
    <p:sldLayoutId id="214748367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uadroTexto 6"/>
          <p:cNvSpPr txBox="1"/>
          <p:nvPr/>
        </p:nvSpPr>
        <p:spPr>
          <a:xfrm>
            <a:off x="2111357" y="1966008"/>
            <a:ext cx="7969285" cy="2585323"/>
          </a:xfrm>
          <a:prstGeom prst="rect">
            <a:avLst/>
          </a:prstGeom>
          <a:noFill/>
        </p:spPr>
        <p:txBody>
          <a:bodyPr wrap="square" rtlCol="0">
            <a:spAutoFit/>
          </a:bodyPr>
          <a:lstStyle/>
          <a:p>
            <a:pPr algn="ctr"/>
            <a:r>
              <a:rPr lang="es-ES" sz="5400" b="1" dirty="0">
                <a:solidFill>
                  <a:schemeClr val="tx1">
                    <a:lumMod val="75000"/>
                    <a:lumOff val="25000"/>
                  </a:schemeClr>
                </a:solidFill>
                <a:latin typeface="Work Sans" pitchFamily="2" charset="77"/>
              </a:rPr>
              <a:t>Gestor de Atención al Cliente en el Sector Informático</a:t>
            </a:r>
          </a:p>
        </p:txBody>
      </p:sp>
      <p:sp>
        <p:nvSpPr>
          <p:cNvPr id="2" name="CuadroTexto 1">
            <a:extLst>
              <a:ext uri="{FF2B5EF4-FFF2-40B4-BE49-F238E27FC236}">
                <a16:creationId xmlns:a16="http://schemas.microsoft.com/office/drawing/2014/main" id="{DEEBE6F7-D27C-55B0-3EBA-18CDEAE4164B}"/>
              </a:ext>
            </a:extLst>
          </p:cNvPr>
          <p:cNvSpPr txBox="1"/>
          <p:nvPr/>
        </p:nvSpPr>
        <p:spPr>
          <a:xfrm>
            <a:off x="2828478" y="4942900"/>
            <a:ext cx="6535042" cy="338554"/>
          </a:xfrm>
          <a:prstGeom prst="rect">
            <a:avLst/>
          </a:prstGeom>
          <a:noFill/>
        </p:spPr>
        <p:txBody>
          <a:bodyPr wrap="square" rtlCol="0">
            <a:spAutoFit/>
          </a:bodyPr>
          <a:lstStyle/>
          <a:p>
            <a:pPr algn="ctr"/>
            <a:r>
              <a:rPr lang="es-CO" sz="1600" dirty="0">
                <a:latin typeface="Work Sans Light" pitchFamily="2" charset="77"/>
              </a:rPr>
              <a:t>Yareth Ohany Garcia Rangel | Brayan Fernando Sanchez Izquierdo</a:t>
            </a:r>
          </a:p>
        </p:txBody>
      </p:sp>
    </p:spTree>
    <p:extLst>
      <p:ext uri="{BB962C8B-B14F-4D97-AF65-F5344CB8AC3E}">
        <p14:creationId xmlns:p14="http://schemas.microsoft.com/office/powerpoint/2010/main" val="3079616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8D745520-971E-5874-0EB9-473B7741327B}"/>
              </a:ext>
            </a:extLst>
          </p:cNvPr>
          <p:cNvSpPr txBox="1"/>
          <p:nvPr/>
        </p:nvSpPr>
        <p:spPr>
          <a:xfrm>
            <a:off x="2111357" y="199961"/>
            <a:ext cx="7969285" cy="923330"/>
          </a:xfrm>
          <a:prstGeom prst="rect">
            <a:avLst/>
          </a:prstGeom>
          <a:noFill/>
        </p:spPr>
        <p:txBody>
          <a:bodyPr wrap="square" rtlCol="0">
            <a:spAutoFit/>
          </a:bodyPr>
          <a:lstStyle/>
          <a:p>
            <a:pPr algn="ctr"/>
            <a:r>
              <a:rPr lang="es-ES" sz="5400" b="1" dirty="0">
                <a:solidFill>
                  <a:schemeClr val="tx1">
                    <a:lumMod val="75000"/>
                    <a:lumOff val="25000"/>
                  </a:schemeClr>
                </a:solidFill>
                <a:latin typeface="Work Sans" pitchFamily="2" charset="77"/>
              </a:rPr>
              <a:t>Roles del Equipo</a:t>
            </a:r>
          </a:p>
        </p:txBody>
      </p:sp>
      <p:graphicFrame>
        <p:nvGraphicFramePr>
          <p:cNvPr id="10" name="Tabla 9">
            <a:extLst>
              <a:ext uri="{FF2B5EF4-FFF2-40B4-BE49-F238E27FC236}">
                <a16:creationId xmlns:a16="http://schemas.microsoft.com/office/drawing/2014/main" id="{185D3319-187E-0206-0072-289926AE701C}"/>
              </a:ext>
            </a:extLst>
          </p:cNvPr>
          <p:cNvGraphicFramePr>
            <a:graphicFrameLocks noGrp="1"/>
          </p:cNvGraphicFramePr>
          <p:nvPr>
            <p:extLst>
              <p:ext uri="{D42A27DB-BD31-4B8C-83A1-F6EECF244321}">
                <p14:modId xmlns:p14="http://schemas.microsoft.com/office/powerpoint/2010/main" val="2011759788"/>
              </p:ext>
            </p:extLst>
          </p:nvPr>
        </p:nvGraphicFramePr>
        <p:xfrm>
          <a:off x="1528482" y="1882587"/>
          <a:ext cx="9135035" cy="3720354"/>
        </p:xfrm>
        <a:graphic>
          <a:graphicData uri="http://schemas.openxmlformats.org/drawingml/2006/table">
            <a:tbl>
              <a:tblPr firstRow="1" firstCol="1" bandRow="1">
                <a:tableStyleId>{5940675A-B579-460E-94D1-54222C63F5DA}</a:tableStyleId>
              </a:tblPr>
              <a:tblGrid>
                <a:gridCol w="3043699">
                  <a:extLst>
                    <a:ext uri="{9D8B030D-6E8A-4147-A177-3AD203B41FA5}">
                      <a16:colId xmlns:a16="http://schemas.microsoft.com/office/drawing/2014/main" val="878246367"/>
                    </a:ext>
                  </a:extLst>
                </a:gridCol>
                <a:gridCol w="3043699">
                  <a:extLst>
                    <a:ext uri="{9D8B030D-6E8A-4147-A177-3AD203B41FA5}">
                      <a16:colId xmlns:a16="http://schemas.microsoft.com/office/drawing/2014/main" val="1033731982"/>
                    </a:ext>
                  </a:extLst>
                </a:gridCol>
                <a:gridCol w="3047637">
                  <a:extLst>
                    <a:ext uri="{9D8B030D-6E8A-4147-A177-3AD203B41FA5}">
                      <a16:colId xmlns:a16="http://schemas.microsoft.com/office/drawing/2014/main" val="9629571"/>
                    </a:ext>
                  </a:extLst>
                </a:gridCol>
              </a:tblGrid>
              <a:tr h="921396">
                <a:tc>
                  <a:txBody>
                    <a:bodyPr/>
                    <a:lstStyle/>
                    <a:p>
                      <a:pPr indent="180340" algn="ctr"/>
                      <a:r>
                        <a:rPr lang="es-ES" sz="1800" dirty="0">
                          <a:solidFill>
                            <a:schemeClr val="tx1"/>
                          </a:solidFill>
                          <a:effectLst/>
                          <a:latin typeface="Bahnschrift SemiBold" panose="020B0502040204020203" pitchFamily="34" charset="0"/>
                        </a:rPr>
                        <a:t> </a:t>
                      </a:r>
                      <a:endParaRPr lang="es-CO" sz="1800" dirty="0">
                        <a:solidFill>
                          <a:schemeClr val="tx1"/>
                        </a:solidFill>
                        <a:effectLst/>
                        <a:latin typeface="Bahnschrift SemiBold" panose="020B0502040204020203" pitchFamily="34" charset="0"/>
                      </a:endParaRPr>
                    </a:p>
                    <a:p>
                      <a:pPr indent="180340" algn="ctr"/>
                      <a:r>
                        <a:rPr lang="es-ES" sz="1800" dirty="0">
                          <a:solidFill>
                            <a:schemeClr val="tx1"/>
                          </a:solidFill>
                          <a:effectLst/>
                          <a:latin typeface="Bahnschrift SemiBold" panose="020B0502040204020203" pitchFamily="34" charset="0"/>
                        </a:rPr>
                        <a:t>Rol</a:t>
                      </a:r>
                      <a:endParaRPr lang="es-CO" sz="1800" dirty="0">
                        <a:solidFill>
                          <a:schemeClr val="tx1"/>
                        </a:solidFill>
                        <a:effectLst/>
                        <a:latin typeface="Bahnschrift SemiBold" panose="020B0502040204020203" pitchFamily="34" charset="0"/>
                        <a:ea typeface="Calibri" panose="020F0502020204030204" pitchFamily="34" charset="0"/>
                        <a:cs typeface="Times New Roman" panose="02020603050405020304" pitchFamily="18" charset="0"/>
                      </a:endParaRPr>
                    </a:p>
                  </a:txBody>
                  <a:tcPr marL="68580" marR="68580" marT="0" marB="0"/>
                </a:tc>
                <a:tc>
                  <a:txBody>
                    <a:bodyPr/>
                    <a:lstStyle/>
                    <a:p>
                      <a:pPr indent="180340" algn="ctr"/>
                      <a:r>
                        <a:rPr lang="es-ES" sz="1800" dirty="0">
                          <a:solidFill>
                            <a:schemeClr val="tx1"/>
                          </a:solidFill>
                          <a:effectLst/>
                          <a:latin typeface="Bahnschrift SemiBold" panose="020B0502040204020203" pitchFamily="34" charset="0"/>
                        </a:rPr>
                        <a:t> </a:t>
                      </a:r>
                      <a:endParaRPr lang="es-CO" sz="1800" dirty="0">
                        <a:solidFill>
                          <a:schemeClr val="tx1"/>
                        </a:solidFill>
                        <a:effectLst/>
                        <a:latin typeface="Bahnschrift SemiBold" panose="020B0502040204020203" pitchFamily="34" charset="0"/>
                      </a:endParaRPr>
                    </a:p>
                    <a:p>
                      <a:pPr indent="180340" algn="ctr"/>
                      <a:r>
                        <a:rPr lang="es-ES" sz="1800" dirty="0">
                          <a:solidFill>
                            <a:schemeClr val="tx1"/>
                          </a:solidFill>
                          <a:effectLst/>
                          <a:latin typeface="Bahnschrift SemiBold" panose="020B0502040204020203" pitchFamily="34" charset="0"/>
                        </a:rPr>
                        <a:t>Nombre</a:t>
                      </a:r>
                      <a:endParaRPr lang="es-CO" sz="1800" dirty="0">
                        <a:solidFill>
                          <a:schemeClr val="tx1"/>
                        </a:solidFill>
                        <a:effectLst/>
                        <a:latin typeface="Bahnschrift SemiBold" panose="020B0502040204020203" pitchFamily="34" charset="0"/>
                        <a:ea typeface="Calibri" panose="020F0502020204030204" pitchFamily="34" charset="0"/>
                        <a:cs typeface="Times New Roman" panose="02020603050405020304" pitchFamily="18" charset="0"/>
                      </a:endParaRPr>
                    </a:p>
                  </a:txBody>
                  <a:tcPr marL="68580" marR="68580" marT="0" marB="0"/>
                </a:tc>
                <a:tc>
                  <a:txBody>
                    <a:bodyPr/>
                    <a:lstStyle/>
                    <a:p>
                      <a:pPr indent="180340" algn="ctr"/>
                      <a:r>
                        <a:rPr lang="es-ES" sz="1800" dirty="0">
                          <a:solidFill>
                            <a:schemeClr val="tx1"/>
                          </a:solidFill>
                          <a:effectLst/>
                          <a:latin typeface="Bahnschrift SemiBold" panose="020B0502040204020203" pitchFamily="34" charset="0"/>
                        </a:rPr>
                        <a:t> </a:t>
                      </a:r>
                      <a:endParaRPr lang="es-CO" sz="1800" dirty="0">
                        <a:solidFill>
                          <a:schemeClr val="tx1"/>
                        </a:solidFill>
                        <a:effectLst/>
                        <a:latin typeface="Bahnschrift SemiBold" panose="020B0502040204020203" pitchFamily="34" charset="0"/>
                      </a:endParaRPr>
                    </a:p>
                    <a:p>
                      <a:pPr indent="180340" algn="ctr"/>
                      <a:r>
                        <a:rPr lang="es-ES" sz="1800" dirty="0">
                          <a:solidFill>
                            <a:schemeClr val="tx1"/>
                          </a:solidFill>
                          <a:effectLst/>
                          <a:latin typeface="Bahnschrift SemiBold" panose="020B0502040204020203" pitchFamily="34" charset="0"/>
                        </a:rPr>
                        <a:t>Email</a:t>
                      </a:r>
                      <a:endParaRPr lang="es-CO" sz="1800" dirty="0">
                        <a:solidFill>
                          <a:schemeClr val="tx1"/>
                        </a:solidFill>
                        <a:effectLst/>
                        <a:latin typeface="Bahnschrift SemiBold" panose="020B0502040204020203"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21342662"/>
                  </a:ext>
                </a:extLst>
              </a:tr>
              <a:tr h="938781">
                <a:tc>
                  <a:txBody>
                    <a:bodyPr/>
                    <a:lstStyle/>
                    <a:p>
                      <a:pPr indent="180340" algn="ctr"/>
                      <a:r>
                        <a:rPr lang="es-ES" sz="1600" dirty="0">
                          <a:solidFill>
                            <a:schemeClr val="tx1"/>
                          </a:solidFill>
                          <a:effectLst/>
                          <a:latin typeface="Bahnschrift SemiBold" panose="020B0502040204020203" pitchFamily="34" charset="0"/>
                        </a:rPr>
                        <a:t> </a:t>
                      </a:r>
                      <a:endParaRPr lang="es-CO" sz="1600" dirty="0">
                        <a:solidFill>
                          <a:schemeClr val="tx1"/>
                        </a:solidFill>
                        <a:effectLst/>
                        <a:latin typeface="Bahnschrift SemiBold" panose="020B0502040204020203" pitchFamily="34" charset="0"/>
                      </a:endParaRPr>
                    </a:p>
                    <a:p>
                      <a:pPr indent="180340" algn="ctr"/>
                      <a:r>
                        <a:rPr lang="es-ES" sz="1600" dirty="0">
                          <a:solidFill>
                            <a:schemeClr val="tx1"/>
                          </a:solidFill>
                          <a:effectLst/>
                          <a:latin typeface="Bahnschrift SemiBold" panose="020B0502040204020203" pitchFamily="34" charset="0"/>
                        </a:rPr>
                        <a:t>Líder de Equipo</a:t>
                      </a:r>
                      <a:endParaRPr lang="es-CO" sz="1600" dirty="0">
                        <a:solidFill>
                          <a:schemeClr val="tx1"/>
                        </a:solidFill>
                        <a:effectLst/>
                        <a:latin typeface="Bahnschrift SemiBold" panose="020B0502040204020203" pitchFamily="34" charset="0"/>
                        <a:ea typeface="Calibri" panose="020F0502020204030204" pitchFamily="34" charset="0"/>
                        <a:cs typeface="Times New Roman" panose="02020603050405020304" pitchFamily="18" charset="0"/>
                      </a:endParaRPr>
                    </a:p>
                  </a:txBody>
                  <a:tcPr marL="68580" marR="68580" marT="0" marB="0"/>
                </a:tc>
                <a:tc>
                  <a:txBody>
                    <a:bodyPr/>
                    <a:lstStyle/>
                    <a:p>
                      <a:pPr indent="180340" algn="ctr"/>
                      <a:r>
                        <a:rPr lang="es-ES" sz="1600">
                          <a:effectLst/>
                        </a:rPr>
                        <a:t> </a:t>
                      </a:r>
                      <a:endParaRPr lang="es-CO" sz="1600">
                        <a:effectLst/>
                      </a:endParaRPr>
                    </a:p>
                    <a:p>
                      <a:pPr indent="180340" algn="ctr"/>
                      <a:r>
                        <a:rPr lang="es-ES" sz="1600">
                          <a:effectLst/>
                        </a:rPr>
                        <a:t>Yareth Ohany Garcia Rangel</a:t>
                      </a:r>
                      <a:endParaRPr lang="es-CO"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180340" algn="ctr"/>
                      <a:r>
                        <a:rPr lang="es-ES" sz="1600">
                          <a:effectLst/>
                        </a:rPr>
                        <a:t> </a:t>
                      </a:r>
                      <a:endParaRPr lang="es-CO" sz="1600">
                        <a:effectLst/>
                      </a:endParaRPr>
                    </a:p>
                    <a:p>
                      <a:pPr indent="180340" algn="ctr"/>
                      <a:r>
                        <a:rPr lang="es-ES" sz="1600">
                          <a:effectLst/>
                        </a:rPr>
                        <a:t>yarteh_garcia@soy.sena.edu.co</a:t>
                      </a:r>
                      <a:endParaRPr lang="es-CO"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21111909"/>
                  </a:ext>
                </a:extLst>
              </a:tr>
              <a:tr h="921396">
                <a:tc>
                  <a:txBody>
                    <a:bodyPr/>
                    <a:lstStyle/>
                    <a:p>
                      <a:pPr indent="180340" algn="ctr"/>
                      <a:r>
                        <a:rPr lang="es-ES" sz="1600" dirty="0">
                          <a:solidFill>
                            <a:schemeClr val="tx1"/>
                          </a:solidFill>
                          <a:effectLst/>
                          <a:latin typeface="Bahnschrift SemiBold" panose="020B0502040204020203" pitchFamily="34" charset="0"/>
                        </a:rPr>
                        <a:t> </a:t>
                      </a:r>
                      <a:endParaRPr lang="es-CO" sz="1600" dirty="0">
                        <a:solidFill>
                          <a:schemeClr val="tx1"/>
                        </a:solidFill>
                        <a:effectLst/>
                        <a:latin typeface="Bahnschrift SemiBold" panose="020B0502040204020203" pitchFamily="34" charset="0"/>
                      </a:endParaRPr>
                    </a:p>
                    <a:p>
                      <a:pPr indent="180340" algn="ctr"/>
                      <a:r>
                        <a:rPr lang="es-ES" sz="1600" dirty="0">
                          <a:solidFill>
                            <a:schemeClr val="tx1"/>
                          </a:solidFill>
                          <a:effectLst/>
                          <a:latin typeface="Bahnschrift SemiBold" panose="020B0502040204020203" pitchFamily="34" charset="0"/>
                        </a:rPr>
                        <a:t>Diseñador UI</a:t>
                      </a:r>
                      <a:endParaRPr lang="es-CO" sz="1600" dirty="0">
                        <a:solidFill>
                          <a:schemeClr val="tx1"/>
                        </a:solidFill>
                        <a:effectLst/>
                        <a:latin typeface="Bahnschrift SemiBold" panose="020B0502040204020203" pitchFamily="34" charset="0"/>
                        <a:ea typeface="Calibri" panose="020F0502020204030204" pitchFamily="34" charset="0"/>
                        <a:cs typeface="Times New Roman" panose="02020603050405020304" pitchFamily="18" charset="0"/>
                      </a:endParaRPr>
                    </a:p>
                  </a:txBody>
                  <a:tcPr marL="68580" marR="68580" marT="0" marB="0"/>
                </a:tc>
                <a:tc>
                  <a:txBody>
                    <a:bodyPr/>
                    <a:lstStyle/>
                    <a:p>
                      <a:pPr indent="180340" algn="ctr"/>
                      <a:r>
                        <a:rPr lang="es-ES" sz="1600" dirty="0">
                          <a:effectLst/>
                        </a:rPr>
                        <a:t> </a:t>
                      </a:r>
                      <a:endParaRPr lang="es-CO" sz="1600" dirty="0">
                        <a:effectLst/>
                      </a:endParaRPr>
                    </a:p>
                    <a:p>
                      <a:pPr indent="180340" algn="ctr"/>
                      <a:r>
                        <a:rPr lang="es-ES" sz="1600" dirty="0">
                          <a:effectLst/>
                        </a:rPr>
                        <a:t>Ohany | Brayan</a:t>
                      </a:r>
                      <a:endParaRPr lang="es-CO"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180340" algn="ctr"/>
                      <a:r>
                        <a:rPr lang="es-ES" sz="1600" dirty="0">
                          <a:effectLst/>
                        </a:rPr>
                        <a:t> </a:t>
                      </a:r>
                      <a:endParaRPr lang="es-CO"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243603481"/>
                  </a:ext>
                </a:extLst>
              </a:tr>
              <a:tr h="938781">
                <a:tc>
                  <a:txBody>
                    <a:bodyPr/>
                    <a:lstStyle/>
                    <a:p>
                      <a:pPr indent="180340" algn="ctr"/>
                      <a:r>
                        <a:rPr lang="es-ES" sz="1600" dirty="0">
                          <a:solidFill>
                            <a:schemeClr val="tx1"/>
                          </a:solidFill>
                          <a:effectLst/>
                          <a:latin typeface="Bahnschrift SemiBold" panose="020B0502040204020203" pitchFamily="34" charset="0"/>
                        </a:rPr>
                        <a:t> </a:t>
                      </a:r>
                      <a:endParaRPr lang="es-CO" sz="1600" dirty="0">
                        <a:solidFill>
                          <a:schemeClr val="tx1"/>
                        </a:solidFill>
                        <a:effectLst/>
                        <a:latin typeface="Bahnschrift SemiBold" panose="020B0502040204020203" pitchFamily="34" charset="0"/>
                      </a:endParaRPr>
                    </a:p>
                    <a:p>
                      <a:pPr indent="180340" algn="ctr"/>
                      <a:r>
                        <a:rPr lang="es-ES" sz="1600" dirty="0">
                          <a:solidFill>
                            <a:schemeClr val="tx1"/>
                          </a:solidFill>
                          <a:effectLst/>
                          <a:latin typeface="Bahnschrift SemiBold" panose="020B0502040204020203" pitchFamily="34" charset="0"/>
                        </a:rPr>
                        <a:t>Tester</a:t>
                      </a:r>
                      <a:endParaRPr lang="es-CO" sz="1600" dirty="0">
                        <a:solidFill>
                          <a:schemeClr val="tx1"/>
                        </a:solidFill>
                        <a:effectLst/>
                        <a:latin typeface="Bahnschrift SemiBold" panose="020B0502040204020203" pitchFamily="34" charset="0"/>
                        <a:ea typeface="Calibri" panose="020F0502020204030204" pitchFamily="34" charset="0"/>
                        <a:cs typeface="Times New Roman" panose="02020603050405020304" pitchFamily="18" charset="0"/>
                      </a:endParaRPr>
                    </a:p>
                  </a:txBody>
                  <a:tcPr marL="68580" marR="68580" marT="0" marB="0"/>
                </a:tc>
                <a:tc>
                  <a:txBody>
                    <a:bodyPr/>
                    <a:lstStyle/>
                    <a:p>
                      <a:pPr indent="180340" algn="ctr"/>
                      <a:br>
                        <a:rPr lang="es-ES" sz="1600">
                          <a:effectLst/>
                        </a:rPr>
                      </a:br>
                      <a:r>
                        <a:rPr lang="es-ES" sz="1600">
                          <a:effectLst/>
                        </a:rPr>
                        <a:t>Brayan Fernando Sánchez</a:t>
                      </a:r>
                      <a:endParaRPr lang="es-CO" sz="16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indent="180340" algn="ctr"/>
                      <a:r>
                        <a:rPr lang="es-ES" sz="1600" dirty="0">
                          <a:effectLst/>
                        </a:rPr>
                        <a:t> </a:t>
                      </a:r>
                      <a:endParaRPr lang="es-CO" sz="1600" dirty="0">
                        <a:effectLst/>
                      </a:endParaRPr>
                    </a:p>
                    <a:p>
                      <a:pPr indent="180340" algn="ctr"/>
                      <a:r>
                        <a:rPr lang="es-ES" sz="1600" dirty="0">
                          <a:effectLst/>
                        </a:rPr>
                        <a:t>bfsanchez45@misena.edu.co</a:t>
                      </a:r>
                      <a:endParaRPr lang="es-CO" sz="16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35397589"/>
                  </a:ext>
                </a:extLst>
              </a:tr>
            </a:tbl>
          </a:graphicData>
        </a:graphic>
      </p:graphicFrame>
    </p:spTree>
    <p:extLst>
      <p:ext uri="{BB962C8B-B14F-4D97-AF65-F5344CB8AC3E}">
        <p14:creationId xmlns:p14="http://schemas.microsoft.com/office/powerpoint/2010/main" val="15004030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8D745520-971E-5874-0EB9-473B7741327B}"/>
              </a:ext>
            </a:extLst>
          </p:cNvPr>
          <p:cNvSpPr txBox="1"/>
          <p:nvPr/>
        </p:nvSpPr>
        <p:spPr>
          <a:xfrm>
            <a:off x="1441160" y="331729"/>
            <a:ext cx="9309677" cy="923330"/>
          </a:xfrm>
          <a:prstGeom prst="rect">
            <a:avLst/>
          </a:prstGeom>
          <a:noFill/>
        </p:spPr>
        <p:txBody>
          <a:bodyPr wrap="square" rtlCol="0">
            <a:spAutoFit/>
          </a:bodyPr>
          <a:lstStyle/>
          <a:p>
            <a:pPr algn="ctr"/>
            <a:r>
              <a:rPr lang="es-ES" sz="5400" b="1" dirty="0">
                <a:solidFill>
                  <a:schemeClr val="tx1">
                    <a:lumMod val="75000"/>
                    <a:lumOff val="25000"/>
                  </a:schemeClr>
                </a:solidFill>
                <a:latin typeface="Work Sans" pitchFamily="2" charset="77"/>
              </a:rPr>
              <a:t>Descripción del Problema</a:t>
            </a:r>
          </a:p>
        </p:txBody>
      </p:sp>
      <p:pic>
        <p:nvPicPr>
          <p:cNvPr id="2050" name="Picture 2" descr="Cómo tratar con un Cliente Enojado: ¿Qué decirle? | EGM">
            <a:extLst>
              <a:ext uri="{FF2B5EF4-FFF2-40B4-BE49-F238E27FC236}">
                <a16:creationId xmlns:a16="http://schemas.microsoft.com/office/drawing/2014/main" id="{D42BC520-4E02-595B-AC3D-C951C1AF75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78588" y="2285998"/>
            <a:ext cx="3958145" cy="2841814"/>
          </a:xfrm>
          <a:prstGeom prst="rect">
            <a:avLst/>
          </a:prstGeom>
          <a:noFill/>
          <a:extLst>
            <a:ext uri="{909E8E84-426E-40DD-AFC4-6F175D3DCCD1}">
              <a14:hiddenFill xmlns:a14="http://schemas.microsoft.com/office/drawing/2010/main">
                <a:solidFill>
                  <a:srgbClr val="FFFFFF"/>
                </a:solidFill>
              </a14:hiddenFill>
            </a:ext>
          </a:extLst>
        </p:spPr>
      </p:pic>
      <p:sp>
        <p:nvSpPr>
          <p:cNvPr id="4" name="CuadroTexto 3">
            <a:extLst>
              <a:ext uri="{FF2B5EF4-FFF2-40B4-BE49-F238E27FC236}">
                <a16:creationId xmlns:a16="http://schemas.microsoft.com/office/drawing/2014/main" id="{CE5878E6-8859-7CE2-536C-2F5B6B32CE4A}"/>
              </a:ext>
            </a:extLst>
          </p:cNvPr>
          <p:cNvSpPr txBox="1"/>
          <p:nvPr/>
        </p:nvSpPr>
        <p:spPr>
          <a:xfrm>
            <a:off x="475129" y="1972233"/>
            <a:ext cx="7503459" cy="4062651"/>
          </a:xfrm>
          <a:prstGeom prst="rect">
            <a:avLst/>
          </a:prstGeom>
          <a:noFill/>
        </p:spPr>
        <p:txBody>
          <a:bodyPr wrap="square" rtlCol="0">
            <a:spAutoFit/>
          </a:bodyPr>
          <a:lstStyle/>
          <a:p>
            <a:pPr indent="180340">
              <a:lnSpc>
                <a:spcPct val="200000"/>
              </a:lnSpc>
            </a:pPr>
            <a:r>
              <a:rPr lang="es-ES" sz="2000" dirty="0">
                <a:effectLst/>
                <a:latin typeface="Segoe UI Variable Display Semil" pitchFamily="2" charset="0"/>
                <a:ea typeface="Calibri" panose="020F0502020204030204" pitchFamily="34" charset="0"/>
                <a:cs typeface="Times New Roman" panose="02020603050405020304" pitchFamily="18" charset="0"/>
              </a:rPr>
              <a:t>La falta de una plataforma centralizada para registrar y gestionar las consultas y problemas de los clientes provoca una dispersión de la información, dificultando el seguimiento y la resolución efectiva de incidencias. Esto puede resultar en una experiencia negativa para el cliente, quien debe repetir su problema en múltiples ocasiones a diferentes representantes de servicio.</a:t>
            </a:r>
            <a:endParaRPr lang="es-CO" sz="2000" dirty="0">
              <a:effectLst/>
              <a:latin typeface="Segoe UI Variable Display Semil" pitchFamily="2" charset="0"/>
              <a:ea typeface="Calibri" panose="020F0502020204030204" pitchFamily="34" charset="0"/>
              <a:cs typeface="Times New Roman" panose="02020603050405020304" pitchFamily="18" charset="0"/>
            </a:endParaRPr>
          </a:p>
          <a:p>
            <a:endParaRPr lang="es-CO" dirty="0"/>
          </a:p>
        </p:txBody>
      </p:sp>
    </p:spTree>
    <p:extLst>
      <p:ext uri="{BB962C8B-B14F-4D97-AF65-F5344CB8AC3E}">
        <p14:creationId xmlns:p14="http://schemas.microsoft.com/office/powerpoint/2010/main" val="1998053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8D745520-971E-5874-0EB9-473B7741327B}"/>
              </a:ext>
            </a:extLst>
          </p:cNvPr>
          <p:cNvSpPr txBox="1"/>
          <p:nvPr/>
        </p:nvSpPr>
        <p:spPr>
          <a:xfrm>
            <a:off x="1441160" y="331729"/>
            <a:ext cx="9309677" cy="923330"/>
          </a:xfrm>
          <a:prstGeom prst="rect">
            <a:avLst/>
          </a:prstGeom>
          <a:noFill/>
        </p:spPr>
        <p:txBody>
          <a:bodyPr wrap="square" rtlCol="0">
            <a:spAutoFit/>
          </a:bodyPr>
          <a:lstStyle/>
          <a:p>
            <a:pPr algn="ctr"/>
            <a:r>
              <a:rPr lang="es-ES" sz="5400" b="1" dirty="0">
                <a:solidFill>
                  <a:schemeClr val="tx1">
                    <a:lumMod val="75000"/>
                    <a:lumOff val="25000"/>
                  </a:schemeClr>
                </a:solidFill>
                <a:latin typeface="Work Sans" pitchFamily="2" charset="77"/>
              </a:rPr>
              <a:t>M.E.R</a:t>
            </a:r>
          </a:p>
        </p:txBody>
      </p:sp>
      <p:pic>
        <p:nvPicPr>
          <p:cNvPr id="5" name="Imagen 4">
            <a:extLst>
              <a:ext uri="{FF2B5EF4-FFF2-40B4-BE49-F238E27FC236}">
                <a16:creationId xmlns:a16="http://schemas.microsoft.com/office/drawing/2014/main" id="{E49CC224-89C6-E661-35A4-757C45139AE6}"/>
              </a:ext>
            </a:extLst>
          </p:cNvPr>
          <p:cNvPicPr>
            <a:picLocks noChangeAspect="1"/>
          </p:cNvPicPr>
          <p:nvPr/>
        </p:nvPicPr>
        <p:blipFill>
          <a:blip r:embed="rId2"/>
          <a:stretch>
            <a:fillRect/>
          </a:stretch>
        </p:blipFill>
        <p:spPr>
          <a:xfrm>
            <a:off x="788586" y="1156447"/>
            <a:ext cx="10614823" cy="5449681"/>
          </a:xfrm>
          <a:prstGeom prst="rect">
            <a:avLst/>
          </a:prstGeom>
        </p:spPr>
      </p:pic>
    </p:spTree>
    <p:extLst>
      <p:ext uri="{BB962C8B-B14F-4D97-AF65-F5344CB8AC3E}">
        <p14:creationId xmlns:p14="http://schemas.microsoft.com/office/powerpoint/2010/main" val="25764362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8D745520-971E-5874-0EB9-473B7741327B}"/>
              </a:ext>
            </a:extLst>
          </p:cNvPr>
          <p:cNvSpPr txBox="1"/>
          <p:nvPr/>
        </p:nvSpPr>
        <p:spPr>
          <a:xfrm>
            <a:off x="1441160" y="331729"/>
            <a:ext cx="9309677" cy="923330"/>
          </a:xfrm>
          <a:prstGeom prst="rect">
            <a:avLst/>
          </a:prstGeom>
          <a:noFill/>
        </p:spPr>
        <p:txBody>
          <a:bodyPr wrap="square" rtlCol="0">
            <a:spAutoFit/>
          </a:bodyPr>
          <a:lstStyle/>
          <a:p>
            <a:pPr algn="ctr"/>
            <a:r>
              <a:rPr lang="es-ES" sz="5400" b="1" dirty="0">
                <a:solidFill>
                  <a:schemeClr val="tx1">
                    <a:lumMod val="75000"/>
                    <a:lumOff val="25000"/>
                  </a:schemeClr>
                </a:solidFill>
                <a:latin typeface="Work Sans" pitchFamily="2" charset="77"/>
              </a:rPr>
              <a:t>Justificación</a:t>
            </a:r>
          </a:p>
        </p:txBody>
      </p:sp>
      <p:sp>
        <p:nvSpPr>
          <p:cNvPr id="2" name="CuadroTexto 1">
            <a:extLst>
              <a:ext uri="{FF2B5EF4-FFF2-40B4-BE49-F238E27FC236}">
                <a16:creationId xmlns:a16="http://schemas.microsoft.com/office/drawing/2014/main" id="{66DCC8E1-3ECA-70D3-35FA-E700F8B0DF94}"/>
              </a:ext>
            </a:extLst>
          </p:cNvPr>
          <p:cNvSpPr txBox="1"/>
          <p:nvPr/>
        </p:nvSpPr>
        <p:spPr>
          <a:xfrm>
            <a:off x="1723376" y="1936374"/>
            <a:ext cx="9027461" cy="3693319"/>
          </a:xfrm>
          <a:prstGeom prst="rect">
            <a:avLst/>
          </a:prstGeom>
          <a:noFill/>
        </p:spPr>
        <p:txBody>
          <a:bodyPr wrap="square" rtlCol="0">
            <a:spAutoFit/>
          </a:bodyPr>
          <a:lstStyle/>
          <a:p>
            <a:pPr indent="180340">
              <a:lnSpc>
                <a:spcPct val="200000"/>
              </a:lnSpc>
            </a:pPr>
            <a:r>
              <a:rPr lang="es-ES" sz="1800" dirty="0">
                <a:effectLst/>
                <a:latin typeface="Segoe UI Variable Display Semil" pitchFamily="2" charset="0"/>
                <a:ea typeface="Calibri" panose="020F0502020204030204" pitchFamily="34" charset="0"/>
                <a:cs typeface="Times New Roman" panose="02020603050405020304" pitchFamily="18" charset="0"/>
              </a:rPr>
              <a:t>La implementación de nuestro CRM especializado en atención al cliente se justifica por su capacidad para mejorar significativamente la gestión de problemas técnicos de software y hardware, optimizando tanto la eficiencia operativa como la satisfacción del cliente. En el competitivo sector tecnológico, este sistema permite clasificar las incidencias según su urgencia (Alta, Media, Baja), lo que asegura una asignación efectiva de recursos y una rápida resolución de los problemas más críticos.</a:t>
            </a:r>
            <a:endParaRPr lang="es-CO" sz="1800" dirty="0">
              <a:effectLst/>
              <a:latin typeface="Segoe UI Variable Display Semil" pitchFamily="2" charset="0"/>
              <a:ea typeface="Calibri" panose="020F0502020204030204" pitchFamily="34" charset="0"/>
              <a:cs typeface="Times New Roman" panose="02020603050405020304" pitchFamily="18" charset="0"/>
            </a:endParaRPr>
          </a:p>
          <a:p>
            <a:endParaRPr lang="es-CO" dirty="0"/>
          </a:p>
        </p:txBody>
      </p:sp>
    </p:spTree>
    <p:extLst>
      <p:ext uri="{BB962C8B-B14F-4D97-AF65-F5344CB8AC3E}">
        <p14:creationId xmlns:p14="http://schemas.microsoft.com/office/powerpoint/2010/main" val="1895312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Imagen que contiene Interfaz de usuario gráfica&#10;&#10;Descripción generada automáticamente">
            <a:extLst>
              <a:ext uri="{FF2B5EF4-FFF2-40B4-BE49-F238E27FC236}">
                <a16:creationId xmlns:a16="http://schemas.microsoft.com/office/drawing/2014/main" id="{A01EB75E-8874-42DD-11A3-2D5CA1D238B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77622032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TotalTime>
  <Words>218</Words>
  <Application>Microsoft Office PowerPoint</Application>
  <PresentationFormat>Panorámica</PresentationFormat>
  <Paragraphs>31</Paragraphs>
  <Slides>6</Slides>
  <Notes>1</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6</vt:i4>
      </vt:variant>
    </vt:vector>
  </HeadingPairs>
  <TitlesOfParts>
    <vt:vector size="15" baseType="lpstr">
      <vt:lpstr>Arial</vt:lpstr>
      <vt:lpstr>Bahnschrift SemiBold</vt:lpstr>
      <vt:lpstr>Calibri</vt:lpstr>
      <vt:lpstr>Calibri Light</vt:lpstr>
      <vt:lpstr>Segoe UI Variable Display Semil</vt:lpstr>
      <vt:lpstr>Times New Roman</vt:lpstr>
      <vt:lpstr>Work Sans</vt:lpstr>
      <vt:lpstr>Work Sans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Ana Carolina Gonzalez Lopez</dc:creator>
  <cp:lastModifiedBy>brandon alexis valderrama izquierdo</cp:lastModifiedBy>
  <cp:revision>2</cp:revision>
  <dcterms:modified xsi:type="dcterms:W3CDTF">2024-06-22T21:03:08Z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299739c-ad3d-4908-806e-4d91151a6e13_Enabled">
    <vt:lpwstr>true</vt:lpwstr>
  </property>
  <property fmtid="{D5CDD505-2E9C-101B-9397-08002B2CF9AE}" pid="3" name="MSIP_Label_1299739c-ad3d-4908-806e-4d91151a6e13_SetDate">
    <vt:lpwstr>2022-10-19T19:38:29Z</vt:lpwstr>
  </property>
  <property fmtid="{D5CDD505-2E9C-101B-9397-08002B2CF9AE}" pid="4" name="MSIP_Label_1299739c-ad3d-4908-806e-4d91151a6e13_Method">
    <vt:lpwstr>Standard</vt:lpwstr>
  </property>
  <property fmtid="{D5CDD505-2E9C-101B-9397-08002B2CF9AE}" pid="5" name="MSIP_Label_1299739c-ad3d-4908-806e-4d91151a6e13_Name">
    <vt:lpwstr>All Employees (Unrestricted)</vt:lpwstr>
  </property>
  <property fmtid="{D5CDD505-2E9C-101B-9397-08002B2CF9AE}" pid="6" name="MSIP_Label_1299739c-ad3d-4908-806e-4d91151a6e13_SiteId">
    <vt:lpwstr>cbc2c381-2f2e-4d93-91d1-506c9316ace7</vt:lpwstr>
  </property>
  <property fmtid="{D5CDD505-2E9C-101B-9397-08002B2CF9AE}" pid="7" name="MSIP_Label_1299739c-ad3d-4908-806e-4d91151a6e13_ActionId">
    <vt:lpwstr>98515191-1cf5-4ee9-bdd0-940499e5219e</vt:lpwstr>
  </property>
  <property fmtid="{D5CDD505-2E9C-101B-9397-08002B2CF9AE}" pid="8" name="MSIP_Label_1299739c-ad3d-4908-806e-4d91151a6e13_ContentBits">
    <vt:lpwstr>0</vt:lpwstr>
  </property>
</Properties>
</file>

<file path=docProps/thumbnail.jpeg>
</file>